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51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18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81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43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89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22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65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7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922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0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63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B1AD72-BA9C-46E1-BE27-8B0CEFFA0C1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8D092AC-2C59-4D83-BCA2-AD016A42684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4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FDA3-4120-4BB3-97B5-58770DE5D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6600"/>
                </a:solidFill>
              </a:rPr>
              <a:t>Bank Marketing Campaign</a:t>
            </a:r>
            <a:endParaRPr lang="en-IN" dirty="0">
              <a:solidFill>
                <a:srgbClr val="FF66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6642E-D57D-41F9-BE44-F7260B45F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5264" y="4443286"/>
            <a:ext cx="3952568" cy="1655762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Praneetha Rajupalepu </a:t>
            </a:r>
          </a:p>
          <a:p>
            <a:r>
              <a:rPr lang="en-IN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Selaelo</a:t>
            </a:r>
            <a:r>
              <a:rPr lang="en-IN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N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Ramokgopa</a:t>
            </a:r>
            <a:endParaRPr lang="en-IN" b="1" dirty="0"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r>
              <a:rPr lang="en-IN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Surya Chandra</a:t>
            </a:r>
          </a:p>
          <a:p>
            <a:r>
              <a:rPr lang="en-IN" b="1" dirty="0">
                <a:solidFill>
                  <a:schemeClr val="tx1"/>
                </a:solidFill>
              </a:rPr>
              <a:t>07/03/2022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570C4-348B-4CAB-BA50-6B34C1E93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61" b="29380"/>
          <a:stretch/>
        </p:blipFill>
        <p:spPr>
          <a:xfrm>
            <a:off x="0" y="-1"/>
            <a:ext cx="3146323" cy="18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DEFA-7F49-4DA2-A3E4-70F8E530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subscriptions vs poutcome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C813-A172-4D79-B8DE-1CAF3F3A6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79A5D-E179-4D6C-8496-C08859AF4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3" t="34122" r="38951" b="8243"/>
          <a:stretch/>
        </p:blipFill>
        <p:spPr>
          <a:xfrm>
            <a:off x="1877961" y="1737360"/>
            <a:ext cx="7157884" cy="51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2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7B5A-3BEB-4435-8598-FBCD9505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subscriptions vs days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C87B-683C-4227-AC23-52CB4E638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81FA7-3682-4B18-8D04-FB441D403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2" t="52330" r="53790" b="15555"/>
          <a:stretch/>
        </p:blipFill>
        <p:spPr>
          <a:xfrm>
            <a:off x="1710811" y="1796523"/>
            <a:ext cx="7275873" cy="50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9B06-338A-4AE6-9B6E-0BA95674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Map of Data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9ACD2-F2B0-4CAA-BCCA-DD15EC8CC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56" t="23763" r="24025" b="5844"/>
          <a:stretch/>
        </p:blipFill>
        <p:spPr>
          <a:xfrm>
            <a:off x="2015614" y="1737361"/>
            <a:ext cx="7777316" cy="5100466"/>
          </a:xfrm>
        </p:spPr>
      </p:pic>
    </p:spTree>
    <p:extLst>
      <p:ext uri="{BB962C8B-B14F-4D97-AF65-F5344CB8AC3E}">
        <p14:creationId xmlns:p14="http://schemas.microsoft.com/office/powerpoint/2010/main" val="2329949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B3BC-E4AA-42A0-911B-3D24AF64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" y="-4152"/>
            <a:ext cx="12113342" cy="177395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Pivot Tables representation of client subscriptions between marital status and {education, housing, job}: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9012-CF69-497B-8A24-3ECD9B00E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6C74B-F684-433B-BB9F-37EF3B76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5" t="53025" r="55403" b="15555"/>
          <a:stretch/>
        </p:blipFill>
        <p:spPr>
          <a:xfrm>
            <a:off x="1097279" y="1055111"/>
            <a:ext cx="3921967" cy="2746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74CAF-2770-4BC9-805A-16420A8E3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8" t="59850" r="51452" b="9362"/>
          <a:stretch/>
        </p:blipFill>
        <p:spPr>
          <a:xfrm>
            <a:off x="5257604" y="1845734"/>
            <a:ext cx="6136433" cy="4306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7DF9C-694D-43C4-AAEB-A00C49278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71" t="59052" r="55000" b="10681"/>
          <a:stretch/>
        </p:blipFill>
        <p:spPr>
          <a:xfrm>
            <a:off x="688255" y="3877080"/>
            <a:ext cx="4567354" cy="297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DE1F-E1BF-4C5C-B20F-6BE1D23B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 deposit estimation according to balance and duration parameters: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2FD10-FC58-4353-A7AB-60DF5077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31" t="43690" r="54539" b="24376"/>
          <a:stretch/>
        </p:blipFill>
        <p:spPr>
          <a:xfrm>
            <a:off x="557112" y="2013985"/>
            <a:ext cx="5359714" cy="38158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9F032-03C1-4F66-8020-00CA8491B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1" t="46452" r="55081" b="22580"/>
          <a:stretch/>
        </p:blipFill>
        <p:spPr>
          <a:xfrm>
            <a:off x="6096000" y="2013985"/>
            <a:ext cx="5441172" cy="38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2161B-47F2-4834-82AB-6F69BE9F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40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shares by age groups in housing, loan, and education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B146-0D80-495D-915D-9C41B9E09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D87BD-8596-428A-972A-31D97FC4F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3" t="36416" r="53790" b="29749"/>
          <a:stretch/>
        </p:blipFill>
        <p:spPr>
          <a:xfrm>
            <a:off x="154796" y="1865125"/>
            <a:ext cx="5589762" cy="4122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6FDD5-C190-4513-A632-92129C1E1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03" t="50000" r="53790" b="11254"/>
          <a:stretch/>
        </p:blipFill>
        <p:spPr>
          <a:xfrm>
            <a:off x="5744558" y="1865125"/>
            <a:ext cx="5837842" cy="44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1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7B51-284C-4029-BF39-57DBFF33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subscriptions total count (in %)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A2206-30FA-4B47-ADCD-1B415C9C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EBD7F-DEB9-463B-938B-F78A8238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2" t="40000" r="52903" b="15843"/>
          <a:stretch/>
        </p:blipFill>
        <p:spPr>
          <a:xfrm>
            <a:off x="2890685" y="1737360"/>
            <a:ext cx="6125496" cy="508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06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EA7E-605C-4344-97CF-F72EC4AD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Models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B283-A824-4446-B8C7-12DAEE0DD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Classifier.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or Gradient Descent Classifier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analysis and data preparation and data modelling and model building (i.e., the above-mentioned models) model selection depends on performance reporting of business models and business perspectives. 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C4D2-94B8-4889-B0FB-A0BB3CE0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32A97-F6BA-4F25-820E-FE42EBBEE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ABC Bank wants to sell it's term deposit product to customers and before launching the product they want to develop a model which help them in understanding whether a particular customer will buy their product or not (based on customer's past interaction with bank or other Financial Institution).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Objective: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ABC Bank wants to use ML model to shortlist customer whose chances of buying the product is more so that their marketing channel (tele marketing, SMS/email marketing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etc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 can focus only to those customers whose chances of buying the product is more.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analysis will provide information about the following: 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Business and Data Understanding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Acquisition &amp; Preparation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Modelling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Deployment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664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AB7C-A6AD-42C8-A7B7-6B8B0FB4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817CF-2399-4592-8897-200428F8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plan is to help ABC company to provide a short list of customer that are more likely to buy their product based on their bank details information such as loan. </a:t>
            </a:r>
          </a:p>
          <a:p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Marital status, account balance etc.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goal will be achievable by using a sophisticated machine learning algorithm capable of using a customer record to predict their future action in a blink of an eye to reduce the company’s time and resources. </a:t>
            </a:r>
          </a:p>
          <a:p>
            <a:endParaRPr lang="en-US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success criteria: </a:t>
            </a: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business problem would be based on how much maximum number of customers we are able to predict who have subscribed to the product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311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BA0E-97C3-4FBA-8D38-597780A0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8384-575F-4EB3-909B-9BC23E22D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45734"/>
            <a:ext cx="10673899" cy="4023360"/>
          </a:xfrm>
        </p:spPr>
        <p:txBody>
          <a:bodyPr>
            <a:noAutofit/>
          </a:bodyPr>
          <a:lstStyle/>
          <a:p>
            <a:r>
              <a:rPr lang="en-IN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Tabular data details: </a:t>
            </a:r>
            <a:endParaRPr lang="en-IN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Total number of observations 41188.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Total number of files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Base format of the file .csv Size of the data 4.81 MB.</a:t>
            </a:r>
          </a:p>
          <a:p>
            <a:r>
              <a:rPr lang="en-IN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Approaches: </a:t>
            </a:r>
            <a:endParaRPr lang="en-IN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looks pretty clean and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 have unbalanced classes for our target and outliers.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Categorical imbalance is reduced by eliminating unknown values and also replacing them with mean.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dataset is heavily skewed. We looked at a few of the numeric features, and the ones that are skewed will need to be transformed.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Techniques like IQR score and Weight of Evidence(WOE) and Information Value(IV) are used to deal with outliers and skewness in the data.</a:t>
            </a:r>
            <a:endParaRPr lang="en-US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2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59D5-9BA4-4B17-AEDC-BE6FBCEA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Imbalance Target Data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EAE2-44ED-4EC0-BE41-DC92FD0E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column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Term Deposit subscription (y) is imbalanced.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inority class length: 5021  and Majority class length: 38172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Imbalance is handled using Under sampling technique.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9ACD4-3BC3-4135-9111-01DB4126A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3" t="50000" r="53387" b="18853"/>
          <a:stretch/>
        </p:blipFill>
        <p:spPr>
          <a:xfrm>
            <a:off x="939820" y="3244645"/>
            <a:ext cx="4536748" cy="3023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AF70C-0E8D-4482-9385-BF2A039D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9" t="48459" r="53951" b="20394"/>
          <a:stretch/>
        </p:blipFill>
        <p:spPr>
          <a:xfrm>
            <a:off x="6259216" y="3077497"/>
            <a:ext cx="4787566" cy="319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9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777D-EEE3-4C7E-B897-9E1F4173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8E08A-BA89-4FB4-B31A-7009FBD6A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75" y="1845734"/>
            <a:ext cx="10919706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the Number and Duration of Calls: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graph: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and number of calls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 term subscription:</a:t>
            </a:r>
          </a:p>
          <a:p>
            <a:pPr marL="457200" indent="-457200"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duration with no subscription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10-20 mins range duration with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calls with subscription-based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B871C-5DBD-4DDF-A7E7-F8D15DE09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1" t="39882" r="53629" b="29892"/>
          <a:stretch/>
        </p:blipFill>
        <p:spPr>
          <a:xfrm>
            <a:off x="5207162" y="2289449"/>
            <a:ext cx="6621043" cy="42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7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B5A2-8F87-4149-8329-A4D02883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subscriptions  vs Job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2C40-CEC9-46D2-8FD5-C390227A4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D7DE9-BF64-4EB2-A6FB-8E5FE213D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29534" r="16855" b="11799"/>
          <a:stretch/>
        </p:blipFill>
        <p:spPr>
          <a:xfrm>
            <a:off x="1036320" y="1737360"/>
            <a:ext cx="10378931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7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6E39-E64F-4B4A-828F-9B20BCED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subscription vs Education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49A5-3FE1-478D-A3F3-68FE7F5D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E4273-C8D2-4B33-9D75-C60A8CFB5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3" t="28100" r="17500" b="14420"/>
          <a:stretch/>
        </p:blipFill>
        <p:spPr>
          <a:xfrm>
            <a:off x="1170038" y="1737360"/>
            <a:ext cx="10058399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5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0143-AD80-4172-9047-50EB8EA1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subscription vs Marital Status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3A462-1EB7-4E03-AA15-95897D8D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BEDE7-4CAA-46E5-A0E8-56A170590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2" t="26913" r="17500" b="15699"/>
          <a:stretch/>
        </p:blipFill>
        <p:spPr>
          <a:xfrm>
            <a:off x="1036320" y="1737360"/>
            <a:ext cx="1011936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39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393</TotalTime>
  <Words>562</Words>
  <Application>Microsoft Office PowerPoint</Application>
  <PresentationFormat>Widescreen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Times New Roman</vt:lpstr>
      <vt:lpstr>Wingdings</vt:lpstr>
      <vt:lpstr>Retrospect</vt:lpstr>
      <vt:lpstr>Bank Marketing Campaign</vt:lpstr>
      <vt:lpstr>Background</vt:lpstr>
      <vt:lpstr>Business Understanding</vt:lpstr>
      <vt:lpstr>Data Exploration</vt:lpstr>
      <vt:lpstr>Handling Imbalance Target Data</vt:lpstr>
      <vt:lpstr>Data Understanding</vt:lpstr>
      <vt:lpstr>Client subscriptions  vs Job</vt:lpstr>
      <vt:lpstr>Client subscription vs Education</vt:lpstr>
      <vt:lpstr>Client subscription vs Marital Status</vt:lpstr>
      <vt:lpstr>Client subscriptions vs poutcome</vt:lpstr>
      <vt:lpstr>Client subscriptions vs days</vt:lpstr>
      <vt:lpstr>Correlation Map of Data</vt:lpstr>
      <vt:lpstr>Pivot Tables representation of client subscriptions between marital status and {education, housing, job}:</vt:lpstr>
      <vt:lpstr>Term deposit estimation according to balance and duration parameters:</vt:lpstr>
      <vt:lpstr>Profit shares by age groups in housing, loan, and education</vt:lpstr>
      <vt:lpstr>Client subscriptions total count (in %)</vt:lpstr>
      <vt:lpstr>Recommended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Marketing Campaign</dc:title>
  <dc:creator>Praneetha Rajupalepu</dc:creator>
  <cp:lastModifiedBy>Praneetha Rajupalepu</cp:lastModifiedBy>
  <cp:revision>35</cp:revision>
  <dcterms:created xsi:type="dcterms:W3CDTF">2022-03-08T01:32:11Z</dcterms:created>
  <dcterms:modified xsi:type="dcterms:W3CDTF">2022-03-08T16:59:10Z</dcterms:modified>
</cp:coreProperties>
</file>